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1" r:id="rId11"/>
    <p:sldId id="268" r:id="rId12"/>
    <p:sldId id="269" r:id="rId13"/>
    <p:sldId id="272" r:id="rId14"/>
    <p:sldId id="275" r:id="rId15"/>
    <p:sldId id="273" r:id="rId16"/>
    <p:sldId id="274" r:id="rId17"/>
    <p:sldId id="27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1FF"/>
    <a:srgbClr val="019DFB"/>
    <a:srgbClr val="0184D5"/>
    <a:srgbClr val="000066"/>
    <a:srgbClr val="0F0C36"/>
    <a:srgbClr val="171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2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B7E-46D3-4D66-9A47-12E36A305F15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oospc.dop.obrazovanie33.ru/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doospc33" TargetMode="External"/><Relationship Id="rId5" Type="http://schemas.openxmlformats.org/officeDocument/2006/relationships/hyperlink" Target="https://vk.com/doospc_vladimir/" TargetMode="External"/><Relationship Id="rId4" Type="http://schemas.openxmlformats.org/officeDocument/2006/relationships/hyperlink" Target="mailto:dosp@vladedu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277" y="2345267"/>
            <a:ext cx="7772400" cy="135062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+mn-lt"/>
              </a:rPr>
              <a:t>Социальный механизм буллинга и его динамика</a:t>
            </a:r>
            <a:endParaRPr lang="en-US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0140" y="4338299"/>
            <a:ext cx="6760526" cy="741701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dirty="0" smtClean="0">
                <a:solidFill>
                  <a:srgbClr val="17152D"/>
                </a:solidFill>
              </a:rPr>
              <a:t>Спикер: Остапенко Александра Александровна, </a:t>
            </a:r>
          </a:p>
          <a:p>
            <a:pPr algn="r"/>
            <a:r>
              <a:rPr lang="ru-RU" sz="2000" dirty="0" smtClean="0">
                <a:solidFill>
                  <a:srgbClr val="17152D"/>
                </a:solidFill>
              </a:rPr>
              <a:t>педагог-психолог МБУДО «</a:t>
            </a:r>
            <a:r>
              <a:rPr lang="ru-RU" sz="2000" dirty="0" err="1" smtClean="0">
                <a:solidFill>
                  <a:srgbClr val="17152D"/>
                </a:solidFill>
              </a:rPr>
              <a:t>ДООспЦ</a:t>
            </a:r>
            <a:r>
              <a:rPr lang="ru-RU" sz="2000" dirty="0" smtClean="0">
                <a:solidFill>
                  <a:srgbClr val="17152D"/>
                </a:solidFill>
              </a:rPr>
              <a:t>»</a:t>
            </a:r>
            <a:endParaRPr lang="en-US" sz="2000" dirty="0">
              <a:solidFill>
                <a:srgbClr val="17152D"/>
              </a:solidFill>
            </a:endParaRPr>
          </a:p>
        </p:txBody>
      </p:sp>
      <p:pic>
        <p:nvPicPr>
          <p:cNvPr id="1027" name="Picture 3" descr="D:\Остапенко\04_ДвиЖ\БУллинг\УО_лого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8" y="135464"/>
            <a:ext cx="789084" cy="7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Остапенко\04_ДвиЖ\БУллинг\эмблема 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398" y="135464"/>
            <a:ext cx="791741" cy="7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6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556447" y="1499675"/>
            <a:ext cx="822958" cy="84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7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46363" y="2689621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7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363" y="5078874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66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363" y="3893573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56447" y="462493"/>
            <a:ext cx="7613210" cy="832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Участники травли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33550" y="1592182"/>
            <a:ext cx="7067550" cy="66257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Агрессоры </a:t>
            </a:r>
            <a:r>
              <a:rPr lang="ru-RU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(зачинщики, руководители) — инициируют издевательства;</a:t>
            </a:r>
            <a:endParaRPr lang="ru-RU" sz="20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644650" y="2689621"/>
            <a:ext cx="7067550" cy="72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Свита агрессора (последователи) — присоединяются к </a:t>
            </a: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издевательствам;</a:t>
            </a:r>
            <a:endParaRPr lang="ru-RU" sz="20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1644650" y="3881268"/>
            <a:ext cx="7067550" cy="995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Наблюдатели </a:t>
            </a:r>
            <a:r>
              <a:rPr lang="ru-RU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(«группа молчаливой поддержки травли») — наблюдают и подкрепляют травлю эмоциональным одобрением  или </a:t>
            </a: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невмешательством;</a:t>
            </a:r>
            <a:endParaRPr lang="ru-RU" sz="20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1644650" y="5335374"/>
            <a:ext cx="7067550" cy="571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Жертва— </a:t>
            </a:r>
            <a:r>
              <a:rPr lang="ru-RU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терпит систематические издевательства и насмешки</a:t>
            </a:r>
            <a:r>
              <a:rPr lang="ru-RU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517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60" y="441325"/>
            <a:ext cx="7613210" cy="863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Буллинг</a:t>
            </a:r>
            <a:r>
              <a:rPr lang="ru-RU" b="1" dirty="0" smtClean="0">
                <a:solidFill>
                  <a:srgbClr val="002060"/>
                </a:solidFill>
              </a:rPr>
              <a:t> структура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634519">
            <a:off x="3098187" y="2662381"/>
            <a:ext cx="3634900" cy="2805379"/>
          </a:xfrm>
          <a:prstGeom prst="triangle">
            <a:avLst>
              <a:gd name="adj" fmla="val 25275"/>
            </a:avLst>
          </a:prstGeom>
          <a:ln w="38100">
            <a:solidFill>
              <a:srgbClr val="0184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Google Shape;16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029086" y="1568846"/>
            <a:ext cx="822958" cy="84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67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915638" y="1438615"/>
            <a:ext cx="560364" cy="55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7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366147" y="1767442"/>
            <a:ext cx="560364" cy="55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66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475" y="4830139"/>
            <a:ext cx="794825" cy="80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7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3033" y="5461413"/>
            <a:ext cx="779491" cy="811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1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80" y="415926"/>
            <a:ext cx="7613210" cy="863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Буллинг</a:t>
            </a:r>
            <a:r>
              <a:rPr lang="ru-RU" b="1" dirty="0">
                <a:solidFill>
                  <a:srgbClr val="002060"/>
                </a:solidFill>
              </a:rPr>
              <a:t> структура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634519">
            <a:off x="3098187" y="2662381"/>
            <a:ext cx="3634900" cy="2805379"/>
          </a:xfrm>
          <a:prstGeom prst="triangle">
            <a:avLst>
              <a:gd name="adj" fmla="val 25275"/>
            </a:avLst>
          </a:prstGeom>
          <a:ln w="38100">
            <a:solidFill>
              <a:srgbClr val="0184D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Google Shape;16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3867161" y="1571668"/>
            <a:ext cx="822958" cy="847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67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915637" y="1995460"/>
            <a:ext cx="7560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7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904162" y="1568846"/>
            <a:ext cx="7560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7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0425" y="5516962"/>
            <a:ext cx="903818" cy="94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66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1125" y="4065070"/>
            <a:ext cx="767231" cy="77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66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1233" y="5000943"/>
            <a:ext cx="767231" cy="77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66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1292" y="4740417"/>
            <a:ext cx="767231" cy="77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66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84907" y="5567502"/>
            <a:ext cx="767231" cy="77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66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71624" y="5599428"/>
            <a:ext cx="767231" cy="77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66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5092" y="3676797"/>
            <a:ext cx="767231" cy="77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66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4931" y="3607870"/>
            <a:ext cx="767231" cy="77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66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061" y="5516962"/>
            <a:ext cx="767231" cy="77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67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776756" y="1193668"/>
            <a:ext cx="756000" cy="7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7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YandexDisk\ЧАстично\24.01.24\Графика\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3" y="2147888"/>
            <a:ext cx="3908744" cy="3248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183" y="356661"/>
            <a:ext cx="6889750" cy="8456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Тенденции травли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625600"/>
            <a:ext cx="4724400" cy="4813299"/>
          </a:xfrm>
        </p:spPr>
        <p:txBody>
          <a:bodyPr>
            <a:normAutofit fontScale="92500" lnSpcReduction="10000"/>
          </a:bodyPr>
          <a:lstStyle/>
          <a:p>
            <a:pPr marL="266700" lvl="0" indent="-26670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600"/>
              <a:buFont typeface="Arial"/>
              <a:buChar char="●"/>
            </a:pPr>
            <a:r>
              <a:rPr lang="ru-RU" sz="2400" b="1" dirty="0">
                <a:solidFill>
                  <a:srgbClr val="002060"/>
                </a:solidFill>
              </a:rPr>
              <a:t>Свидетель</a:t>
            </a:r>
            <a:r>
              <a:rPr lang="ru-RU" sz="2400" b="1" dirty="0"/>
              <a:t> </a:t>
            </a:r>
            <a:r>
              <a:rPr lang="ru-RU" sz="2400" dirty="0"/>
              <a:t>— самая частая роль (70</a:t>
            </a:r>
            <a:r>
              <a:rPr lang="ru-RU" sz="2400" dirty="0" smtClean="0"/>
              <a:t>%);</a:t>
            </a:r>
            <a:endParaRPr lang="ru-RU" sz="2400" dirty="0"/>
          </a:p>
          <a:p>
            <a:pPr marL="266700" lvl="0" indent="-266700" algn="just">
              <a:lnSpc>
                <a:spcPct val="100000"/>
              </a:lnSpc>
              <a:buClr>
                <a:schemeClr val="accent1"/>
              </a:buClr>
              <a:buSzPts val="1600"/>
              <a:buChar char="●"/>
            </a:pPr>
            <a:r>
              <a:rPr lang="ru-RU" sz="2400" b="1" dirty="0">
                <a:solidFill>
                  <a:srgbClr val="002060"/>
                </a:solidFill>
              </a:rPr>
              <a:t>Мальчики</a:t>
            </a:r>
            <a:r>
              <a:rPr lang="ru-RU" sz="2400" dirty="0"/>
              <a:t> чаще инициируют и страдают от физической агрессии (избиения, унижения, порча вещей</a:t>
            </a:r>
            <a:r>
              <a:rPr lang="ru-RU" sz="2400" dirty="0" smtClean="0"/>
              <a:t>);</a:t>
            </a:r>
            <a:endParaRPr lang="ru-RU" sz="2400" dirty="0"/>
          </a:p>
          <a:p>
            <a:pPr marL="266700" lvl="0" indent="-266700" algn="just">
              <a:lnSpc>
                <a:spcPct val="100000"/>
              </a:lnSpc>
              <a:buClr>
                <a:schemeClr val="accent1"/>
              </a:buClr>
              <a:buSzPts val="1600"/>
              <a:buChar char="●"/>
            </a:pPr>
            <a:r>
              <a:rPr lang="ru-RU" sz="2400" b="1" dirty="0">
                <a:solidFill>
                  <a:srgbClr val="002060"/>
                </a:solidFill>
              </a:rPr>
              <a:t>Девочки</a:t>
            </a:r>
            <a:r>
              <a:rPr lang="ru-RU" sz="2400" b="1" dirty="0"/>
              <a:t> </a:t>
            </a:r>
            <a:r>
              <a:rPr lang="ru-RU" sz="2400" dirty="0"/>
              <a:t>чаще используют и являются жертвами вербального и социального </a:t>
            </a:r>
            <a:r>
              <a:rPr lang="ru-RU" sz="2400" dirty="0" err="1"/>
              <a:t>буллинга</a:t>
            </a:r>
            <a:r>
              <a:rPr lang="ru-RU" sz="2400" dirty="0"/>
              <a:t> (изоляция, оскорбления, неприличные жесты, слухи</a:t>
            </a:r>
            <a:r>
              <a:rPr lang="ru-RU" sz="2400" dirty="0" smtClean="0"/>
              <a:t>);  </a:t>
            </a:r>
            <a:endParaRPr lang="ru-RU" sz="2400" dirty="0"/>
          </a:p>
          <a:p>
            <a:pPr marL="266700" lvl="0" indent="-266700" algn="just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SzPts val="1600"/>
              <a:buFont typeface="Arial"/>
              <a:buChar char="●"/>
            </a:pPr>
            <a:r>
              <a:rPr lang="ru-RU" sz="2400" b="1" dirty="0" smtClean="0">
                <a:solidFill>
                  <a:srgbClr val="002060"/>
                </a:solidFill>
              </a:rPr>
              <a:t>7 и </a:t>
            </a:r>
            <a:r>
              <a:rPr lang="ru-RU" sz="2400" b="1" dirty="0">
                <a:solidFill>
                  <a:srgbClr val="002060"/>
                </a:solidFill>
              </a:rPr>
              <a:t>8 классы</a:t>
            </a:r>
            <a:r>
              <a:rPr lang="ru-RU" sz="2400" dirty="0"/>
              <a:t> имеют самые</a:t>
            </a:r>
            <a:br>
              <a:rPr lang="ru-RU" sz="2400" dirty="0"/>
            </a:br>
            <a:r>
              <a:rPr lang="ru-RU" sz="2400" dirty="0"/>
              <a:t>частые случаи травли, но </a:t>
            </a:r>
            <a:r>
              <a:rPr lang="ru-RU" sz="2400" b="1" dirty="0">
                <a:solidFill>
                  <a:srgbClr val="002060"/>
                </a:solidFill>
              </a:rPr>
              <a:t>дебют травли</a:t>
            </a:r>
            <a:r>
              <a:rPr lang="ru-RU" sz="2400" dirty="0">
                <a:solidFill>
                  <a:srgbClr val="002060"/>
                </a:solidFill>
              </a:rPr>
              <a:t> приходится на </a:t>
            </a:r>
            <a:r>
              <a:rPr lang="ru-RU" sz="2400" b="1" dirty="0">
                <a:solidFill>
                  <a:srgbClr val="002060"/>
                </a:solidFill>
              </a:rPr>
              <a:t>1-4 </a:t>
            </a:r>
            <a:r>
              <a:rPr lang="ru-RU" sz="2400" b="1" dirty="0" smtClean="0">
                <a:solidFill>
                  <a:srgbClr val="002060"/>
                </a:solidFill>
              </a:rPr>
              <a:t>классы.</a:t>
            </a:r>
            <a:endParaRPr lang="ru-RU" sz="2400" dirty="0"/>
          </a:p>
        </p:txBody>
      </p:sp>
      <p:pic>
        <p:nvPicPr>
          <p:cNvPr id="19" name="Picture 4" descr="D:\Остапенко\04_ДвиЖ\БУллинг\эмблема 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99" y="5939364"/>
            <a:ext cx="791741" cy="7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81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Последствия </a:t>
            </a:r>
            <a:r>
              <a:rPr lang="ru-RU" b="1" dirty="0" smtClean="0">
                <a:solidFill>
                  <a:srgbClr val="002060"/>
                </a:solidFill>
              </a:rPr>
              <a:t>травли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1483" y="1341161"/>
            <a:ext cx="13029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200" b="1" dirty="0"/>
              <a:t>Жертвы: </a:t>
            </a:r>
            <a:endParaRPr lang="ru-RU" sz="22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034" y="2021563"/>
            <a:ext cx="2877820" cy="1409405"/>
          </a:xfrm>
          <a:prstGeom prst="roundRect">
            <a:avLst/>
          </a:prstGeom>
          <a:noFill/>
          <a:ln w="19050">
            <a:solidFill>
              <a:srgbClr val="019DF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негативная самооценка, социальная тревожность, одиночество, снижение успеваемости, депрессия, </a:t>
            </a:r>
            <a:r>
              <a:rPr lang="ru-RU" dirty="0" smtClean="0"/>
              <a:t>попытки суицида.</a:t>
            </a:r>
            <a:endParaRPr lang="ru-RU" dirty="0"/>
          </a:p>
        </p:txBody>
      </p:sp>
      <p:pic>
        <p:nvPicPr>
          <p:cNvPr id="8" name="Google Shape;167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034" y="1210181"/>
            <a:ext cx="6480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6786587" y="1103294"/>
            <a:ext cx="16291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200" b="1" dirty="0" smtClean="0"/>
              <a:t>Свидетели: </a:t>
            </a:r>
            <a:endParaRPr lang="ru-RU" sz="2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00600" y="1642110"/>
            <a:ext cx="2877139" cy="1955552"/>
          </a:xfrm>
          <a:prstGeom prst="roundRect">
            <a:avLst/>
          </a:prstGeom>
          <a:noFill/>
          <a:ln w="19050">
            <a:solidFill>
              <a:srgbClr val="019DF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чувство вины и </a:t>
            </a:r>
            <a:r>
              <a:rPr lang="ru-RU" dirty="0" err="1"/>
              <a:t>бесссилия</a:t>
            </a:r>
            <a:r>
              <a:rPr lang="ru-RU" dirty="0"/>
              <a:t>, недоверие к авторитетам, социальная тревожность, </a:t>
            </a:r>
            <a:r>
              <a:rPr lang="ru-RU" dirty="0" err="1" smtClean="0"/>
              <a:t>психосоматика</a:t>
            </a:r>
            <a:r>
              <a:rPr lang="ru-RU" dirty="0" smtClean="0"/>
              <a:t>, привычка к равнодушию</a:t>
            </a:r>
            <a:r>
              <a:rPr lang="ru-RU" dirty="0"/>
              <a:t>, </a:t>
            </a:r>
            <a:r>
              <a:rPr lang="ru-RU" dirty="0" smtClean="0"/>
              <a:t>подавленность.</a:t>
            </a:r>
            <a:endParaRPr lang="ru-RU" dirty="0"/>
          </a:p>
        </p:txBody>
      </p:sp>
      <p:pic>
        <p:nvPicPr>
          <p:cNvPr id="11" name="Google Shape;16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600" y="960915"/>
            <a:ext cx="648000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65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57033" y="3649019"/>
            <a:ext cx="6480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967034" y="3757576"/>
            <a:ext cx="23491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200" b="1" dirty="0" smtClean="0"/>
              <a:t>Преследователи: </a:t>
            </a:r>
            <a:endParaRPr lang="ru-RU" sz="2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946823" y="3771972"/>
            <a:ext cx="13086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200" b="1" dirty="0" smtClean="0"/>
              <a:t>Учителя: </a:t>
            </a:r>
            <a:endParaRPr lang="ru-RU" sz="2200" b="1" dirty="0"/>
          </a:p>
        </p:txBody>
      </p:sp>
      <p:pic>
        <p:nvPicPr>
          <p:cNvPr id="16" name="Google Shape;2005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2130" y="3649019"/>
            <a:ext cx="6480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406402" y="4297018"/>
            <a:ext cx="2593084" cy="2208935"/>
          </a:xfrm>
          <a:prstGeom prst="roundRect">
            <a:avLst/>
          </a:prstGeom>
          <a:noFill/>
          <a:ln w="19050">
            <a:solidFill>
              <a:srgbClr val="019DF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ощущение вседозволенности, нереалистичная самооценка, </a:t>
            </a:r>
            <a:r>
              <a:rPr lang="ru-RU" dirty="0" smtClean="0"/>
              <a:t>импульсивность, </a:t>
            </a:r>
            <a:r>
              <a:rPr lang="ru-RU" dirty="0"/>
              <a:t>риск злоупотребления ПАВ и девиантного </a:t>
            </a:r>
            <a:r>
              <a:rPr lang="ru-RU" dirty="0" smtClean="0"/>
              <a:t>поведения.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65333" y="4405577"/>
            <a:ext cx="2612405" cy="2110468"/>
          </a:xfrm>
          <a:prstGeom prst="roundRect">
            <a:avLst/>
          </a:prstGeom>
          <a:noFill/>
          <a:ln w="19050">
            <a:solidFill>
              <a:srgbClr val="019DF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снижение авторитета и самооценки, нервное напряжение, профессиональное выгорание, административные </a:t>
            </a:r>
            <a:r>
              <a:rPr lang="ru-RU" dirty="0" smtClean="0"/>
              <a:t>взыскания.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196854" y="2021563"/>
            <a:ext cx="27290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 smtClean="0"/>
              <a:t>Отношения в классе: </a:t>
            </a:r>
            <a:endParaRPr lang="ru-RU" sz="22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83405" y="2726267"/>
            <a:ext cx="2245105" cy="28109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/>
              <a:t>разобщенность, небезопасная атмосфера, недоверие к учителю, проблемы с дисциплиной, снижение </a:t>
            </a:r>
            <a:r>
              <a:rPr lang="ru-RU" dirty="0" smtClean="0"/>
              <a:t>успеваемости.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0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7" grpId="0" animBg="1"/>
      <p:bldP spid="18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8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работать с травлей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358900"/>
            <a:ext cx="8166100" cy="14604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600"/>
              <a:buNone/>
            </a:pPr>
            <a:r>
              <a:rPr lang="ru-RU" sz="2000" dirty="0"/>
              <a:t>Часто взрослые, сталкиваясь с травлей в детском коллективе, совершают </a:t>
            </a:r>
            <a:r>
              <a:rPr lang="ru-RU" sz="2000" b="1" dirty="0">
                <a:solidFill>
                  <a:srgbClr val="002060"/>
                </a:solidFill>
              </a:rPr>
              <a:t>типичные ошибки</a:t>
            </a:r>
            <a:r>
              <a:rPr lang="ru-RU" sz="2000" dirty="0"/>
              <a:t>, которые приводят к тому, что </a:t>
            </a:r>
            <a:r>
              <a:rPr lang="ru-RU" sz="2000" b="1" dirty="0">
                <a:solidFill>
                  <a:srgbClr val="002060"/>
                </a:solidFill>
              </a:rPr>
              <a:t>ситуация травли консервируется или даже усугубляется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600"/>
              <a:buNone/>
            </a:pPr>
            <a:r>
              <a:rPr lang="ru-RU" sz="2400" dirty="0" smtClean="0"/>
              <a:t>Чего </a:t>
            </a:r>
            <a:r>
              <a:rPr lang="ru-RU" sz="2400" b="1" dirty="0" smtClean="0">
                <a:solidFill>
                  <a:srgbClr val="002060"/>
                </a:solidFill>
              </a:rPr>
              <a:t>НЕ НАДО </a:t>
            </a:r>
            <a:r>
              <a:rPr lang="ru-RU" sz="2400" dirty="0" smtClean="0"/>
              <a:t>делать </a:t>
            </a:r>
            <a:r>
              <a:rPr lang="ru-RU" sz="2400" dirty="0"/>
              <a:t>в случае </a:t>
            </a:r>
            <a:r>
              <a:rPr lang="ru-RU" sz="2400" dirty="0" smtClean="0"/>
              <a:t>выявленной травли</a:t>
            </a:r>
            <a:r>
              <a:rPr lang="ru-RU" sz="2400" dirty="0"/>
              <a:t>:</a:t>
            </a:r>
          </a:p>
        </p:txBody>
      </p:sp>
      <p:pic>
        <p:nvPicPr>
          <p:cNvPr id="19" name="Picture 4" descr="D:\Остапенко\04_ДвиЖ\БУллинг\эмблема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99" y="5939364"/>
            <a:ext cx="791741" cy="7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350433" y="2909139"/>
            <a:ext cx="6510868" cy="3172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200" dirty="0" smtClean="0"/>
              <a:t>Ждать, что само пройдет;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200" dirty="0" smtClean="0"/>
              <a:t>Искать причины и объяснения;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200" dirty="0" smtClean="0"/>
              <a:t>Путать травлю и непопулярность;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200" dirty="0" smtClean="0"/>
              <a:t>Считать травлю проблемой только жертвы;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200" dirty="0" smtClean="0"/>
              <a:t>Считать травлю проблемой личностей, а не группы;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200" dirty="0" smtClean="0"/>
              <a:t>Давить на жалость;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sz="2200" dirty="0" smtClean="0"/>
              <a:t>Принимать правила игры.</a:t>
            </a:r>
            <a:endParaRPr lang="ru-RU" sz="2200" dirty="0"/>
          </a:p>
        </p:txBody>
      </p:sp>
      <p:sp>
        <p:nvSpPr>
          <p:cNvPr id="7" name="Крест 6"/>
          <p:cNvSpPr/>
          <p:nvPr/>
        </p:nvSpPr>
        <p:spPr>
          <a:xfrm rot="19145709">
            <a:off x="879239" y="2979597"/>
            <a:ext cx="244247" cy="244247"/>
          </a:xfrm>
          <a:prstGeom prst="pl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ест 7"/>
          <p:cNvSpPr/>
          <p:nvPr/>
        </p:nvSpPr>
        <p:spPr>
          <a:xfrm rot="19145709">
            <a:off x="870102" y="3464559"/>
            <a:ext cx="244247" cy="244247"/>
          </a:xfrm>
          <a:prstGeom prst="pl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ест 8"/>
          <p:cNvSpPr/>
          <p:nvPr/>
        </p:nvSpPr>
        <p:spPr>
          <a:xfrm rot="19145709">
            <a:off x="870104" y="3945555"/>
            <a:ext cx="244247" cy="244247"/>
          </a:xfrm>
          <a:prstGeom prst="pl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ест 9"/>
          <p:cNvSpPr/>
          <p:nvPr/>
        </p:nvSpPr>
        <p:spPr>
          <a:xfrm rot="19145709">
            <a:off x="879238" y="4390906"/>
            <a:ext cx="244247" cy="244247"/>
          </a:xfrm>
          <a:prstGeom prst="pl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ест 10"/>
          <p:cNvSpPr/>
          <p:nvPr/>
        </p:nvSpPr>
        <p:spPr>
          <a:xfrm rot="19145709">
            <a:off x="874341" y="4837728"/>
            <a:ext cx="244247" cy="244247"/>
          </a:xfrm>
          <a:prstGeom prst="pl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рест 11"/>
          <p:cNvSpPr/>
          <p:nvPr/>
        </p:nvSpPr>
        <p:spPr>
          <a:xfrm rot="19145709">
            <a:off x="879238" y="5279223"/>
            <a:ext cx="244247" cy="244247"/>
          </a:xfrm>
          <a:prstGeom prst="pl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рест 12"/>
          <p:cNvSpPr/>
          <p:nvPr/>
        </p:nvSpPr>
        <p:spPr>
          <a:xfrm rot="19145709">
            <a:off x="879238" y="5745251"/>
            <a:ext cx="244247" cy="244247"/>
          </a:xfrm>
          <a:prstGeom prst="pl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8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работать с травлей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406527"/>
            <a:ext cx="8166100" cy="5365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ts val="1600"/>
              <a:buNone/>
            </a:pPr>
            <a:r>
              <a:rPr lang="ru-RU" sz="2400" dirty="0" smtClean="0"/>
              <a:t>Что </a:t>
            </a:r>
            <a:r>
              <a:rPr lang="ru-RU" sz="2400" b="1" dirty="0" smtClean="0">
                <a:solidFill>
                  <a:srgbClr val="002060"/>
                </a:solidFill>
              </a:rPr>
              <a:t>МОЖНО сделать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pic>
        <p:nvPicPr>
          <p:cNvPr id="19" name="Picture 4" descr="D:\Остапенко\04_ДвиЖ\БУллинг\эмблема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99" y="5939364"/>
            <a:ext cx="791741" cy="7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209674" y="2054262"/>
            <a:ext cx="7458075" cy="414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/>
              <a:t>Присвоить </a:t>
            </a:r>
            <a:r>
              <a:rPr lang="ru-RU" sz="2200" dirty="0" smtClean="0"/>
              <a:t>проблему;</a:t>
            </a:r>
            <a:endParaRPr lang="ru-RU" sz="2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/>
              <a:t>Назвать </a:t>
            </a:r>
            <a:r>
              <a:rPr lang="ru-RU" sz="2200" dirty="0" smtClean="0"/>
              <a:t>явление; </a:t>
            </a:r>
            <a:endParaRPr lang="ru-RU" sz="2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/>
              <a:t>Дать однозначную оценку </a:t>
            </a:r>
            <a:r>
              <a:rPr lang="ru-RU" sz="2200" dirty="0" smtClean="0"/>
              <a:t>травле; </a:t>
            </a:r>
            <a:endParaRPr lang="ru-RU" sz="2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/>
              <a:t>Обсуждать травлю как проблему </a:t>
            </a:r>
            <a:r>
              <a:rPr lang="ru-RU" sz="2200" dirty="0" smtClean="0"/>
              <a:t>группы; </a:t>
            </a:r>
            <a:endParaRPr lang="ru-RU" sz="2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/>
              <a:t>Активизировать моральное чувство и сформулировать </a:t>
            </a:r>
            <a:r>
              <a:rPr lang="ru-RU" sz="2200" dirty="0" smtClean="0"/>
              <a:t>выбор; </a:t>
            </a:r>
            <a:endParaRPr lang="ru-RU" sz="2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/>
              <a:t>Сформулировать позитивные правила жизни в группе и заключить </a:t>
            </a:r>
            <a:r>
              <a:rPr lang="ru-RU" sz="2200" dirty="0" smtClean="0"/>
              <a:t>контракт;</a:t>
            </a:r>
            <a:endParaRPr lang="ru-RU" sz="2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/>
              <a:t>Поддержка позитивных </a:t>
            </a:r>
            <a:r>
              <a:rPr lang="ru-RU" sz="2200" dirty="0" smtClean="0"/>
              <a:t>изменений; </a:t>
            </a:r>
            <a:endParaRPr lang="ru-RU" sz="2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/>
              <a:t>Гармонизировать </a:t>
            </a:r>
            <a:r>
              <a:rPr lang="ru-RU" sz="2200" dirty="0" smtClean="0"/>
              <a:t>иерархию.</a:t>
            </a:r>
            <a:endParaRPr lang="ru-RU" sz="2200" dirty="0"/>
          </a:p>
        </p:txBody>
      </p:sp>
      <p:sp>
        <p:nvSpPr>
          <p:cNvPr id="14" name="Крест 13"/>
          <p:cNvSpPr/>
          <p:nvPr/>
        </p:nvSpPr>
        <p:spPr>
          <a:xfrm rot="16200000">
            <a:off x="834605" y="2137671"/>
            <a:ext cx="244247" cy="244247"/>
          </a:xfrm>
          <a:prstGeom prst="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рест 14"/>
          <p:cNvSpPr/>
          <p:nvPr/>
        </p:nvSpPr>
        <p:spPr>
          <a:xfrm rot="16200000">
            <a:off x="834604" y="2566296"/>
            <a:ext cx="244247" cy="244247"/>
          </a:xfrm>
          <a:prstGeom prst="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рест 15"/>
          <p:cNvSpPr/>
          <p:nvPr/>
        </p:nvSpPr>
        <p:spPr>
          <a:xfrm rot="16200000">
            <a:off x="834605" y="3038794"/>
            <a:ext cx="244247" cy="244247"/>
          </a:xfrm>
          <a:prstGeom prst="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рест 16"/>
          <p:cNvSpPr/>
          <p:nvPr/>
        </p:nvSpPr>
        <p:spPr>
          <a:xfrm rot="16200000">
            <a:off x="834603" y="3517764"/>
            <a:ext cx="244247" cy="244247"/>
          </a:xfrm>
          <a:prstGeom prst="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рест 17"/>
          <p:cNvSpPr/>
          <p:nvPr/>
        </p:nvSpPr>
        <p:spPr>
          <a:xfrm rot="16200000">
            <a:off x="834605" y="4005285"/>
            <a:ext cx="244247" cy="244247"/>
          </a:xfrm>
          <a:prstGeom prst="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рест 19"/>
          <p:cNvSpPr/>
          <p:nvPr/>
        </p:nvSpPr>
        <p:spPr>
          <a:xfrm rot="16200000">
            <a:off x="834605" y="4690371"/>
            <a:ext cx="244247" cy="244247"/>
          </a:xfrm>
          <a:prstGeom prst="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рест 20"/>
          <p:cNvSpPr/>
          <p:nvPr/>
        </p:nvSpPr>
        <p:spPr>
          <a:xfrm rot="16200000">
            <a:off x="834605" y="5442846"/>
            <a:ext cx="244247" cy="244247"/>
          </a:xfrm>
          <a:prstGeom prst="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рест 21"/>
          <p:cNvSpPr/>
          <p:nvPr/>
        </p:nvSpPr>
        <p:spPr>
          <a:xfrm rot="16200000">
            <a:off x="834602" y="5914640"/>
            <a:ext cx="244247" cy="244247"/>
          </a:xfrm>
          <a:prstGeom prst="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8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Профилактика травли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9" name="Picture 4" descr="D:\Остапенко\04_ДвиЖ\БУллинг\эмблема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99" y="5939364"/>
            <a:ext cx="791741" cy="7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53734" y="1425255"/>
            <a:ext cx="6314014" cy="4439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/>
              <a:t>Примеры от взрослых принятия и толерантности;</a:t>
            </a:r>
            <a:endParaRPr lang="ru-RU" sz="2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/>
              <a:t>Интерес педагога к своим ученикам;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/>
              <a:t>Социальная активность и вовлеченность класса;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/>
              <a:t>Тренинги </a:t>
            </a:r>
            <a:r>
              <a:rPr lang="ru-RU" sz="2200" dirty="0" err="1" smtClean="0"/>
              <a:t>командообразования</a:t>
            </a:r>
            <a:r>
              <a:rPr lang="ru-RU" sz="2200" dirty="0" smtClean="0"/>
              <a:t>, тематические классные часы;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/>
              <a:t>Наблюдение за ролями и динамикой в классе; </a:t>
            </a:r>
            <a:endParaRPr lang="ru-RU" sz="2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/>
              <a:t>Внедрение действующих правил класса; 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200" dirty="0" smtClean="0">
                <a:sym typeface="Montserrat"/>
              </a:rPr>
              <a:t>Повышение квалификации педагогов: курс </a:t>
            </a:r>
            <a:r>
              <a:rPr lang="ru-RU" sz="2200" dirty="0">
                <a:sym typeface="Montserrat"/>
              </a:rPr>
              <a:t>для специалистов школ </a:t>
            </a:r>
            <a:r>
              <a:rPr lang="ru-RU" sz="2200" dirty="0">
                <a:sym typeface="Montserrat"/>
              </a:rPr>
              <a:t>«</a:t>
            </a:r>
            <a:r>
              <a:rPr lang="ru-RU" sz="2200" dirty="0">
                <a:sym typeface="Montserrat"/>
              </a:rPr>
              <a:t>Школа против травли</a:t>
            </a:r>
            <a:r>
              <a:rPr lang="ru-RU" sz="2200" dirty="0" smtClean="0">
                <a:sym typeface="Montserrat"/>
              </a:rPr>
              <a:t>» на платформе «Гнездо».</a:t>
            </a:r>
            <a:endParaRPr lang="ru-RU" sz="2200" dirty="0">
              <a:sym typeface="Montserrat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200" dirty="0"/>
          </a:p>
        </p:txBody>
      </p:sp>
      <p:sp>
        <p:nvSpPr>
          <p:cNvPr id="14" name="Крест 13"/>
          <p:cNvSpPr/>
          <p:nvPr/>
        </p:nvSpPr>
        <p:spPr>
          <a:xfrm rot="16200000">
            <a:off x="2092538" y="1516820"/>
            <a:ext cx="244247" cy="244247"/>
          </a:xfrm>
          <a:prstGeom prst="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рест 14"/>
          <p:cNvSpPr/>
          <p:nvPr/>
        </p:nvSpPr>
        <p:spPr>
          <a:xfrm rot="16200000">
            <a:off x="2092539" y="1983383"/>
            <a:ext cx="244247" cy="244247"/>
          </a:xfrm>
          <a:prstGeom prst="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рест 15"/>
          <p:cNvSpPr/>
          <p:nvPr/>
        </p:nvSpPr>
        <p:spPr>
          <a:xfrm rot="16200000">
            <a:off x="2101005" y="2430479"/>
            <a:ext cx="244247" cy="244247"/>
          </a:xfrm>
          <a:prstGeom prst="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рест 16"/>
          <p:cNvSpPr/>
          <p:nvPr/>
        </p:nvSpPr>
        <p:spPr>
          <a:xfrm rot="16200000">
            <a:off x="2101006" y="2883270"/>
            <a:ext cx="244247" cy="244247"/>
          </a:xfrm>
          <a:prstGeom prst="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рест 17"/>
          <p:cNvSpPr/>
          <p:nvPr/>
        </p:nvSpPr>
        <p:spPr>
          <a:xfrm rot="16200000">
            <a:off x="2113075" y="3644999"/>
            <a:ext cx="244247" cy="244247"/>
          </a:xfrm>
          <a:prstGeom prst="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рест 19"/>
          <p:cNvSpPr/>
          <p:nvPr/>
        </p:nvSpPr>
        <p:spPr>
          <a:xfrm rot="16200000">
            <a:off x="2113077" y="4052906"/>
            <a:ext cx="244247" cy="244247"/>
          </a:xfrm>
          <a:prstGeom prst="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рест 20"/>
          <p:cNvSpPr/>
          <p:nvPr/>
        </p:nvSpPr>
        <p:spPr>
          <a:xfrm rot="16200000">
            <a:off x="2113076" y="4470579"/>
            <a:ext cx="244247" cy="244247"/>
          </a:xfrm>
          <a:prstGeom prst="plu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Google Shape;2149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730" y="4902200"/>
            <a:ext cx="1822266" cy="179724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32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17" y="407460"/>
            <a:ext cx="7886700" cy="8540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Благодарим за внимание!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9" name="Picture 4" descr="D:\Остапенко\04_ДвиЖ\БУллинг\эмблема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99" y="5939364"/>
            <a:ext cx="791741" cy="7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95169" y="1711082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b="1" spc="-1" dirty="0" smtClean="0">
                <a:solidFill>
                  <a:srgbClr val="002060"/>
                </a:solidFill>
              </a:rPr>
              <a:t>Специалисты МБУДО </a:t>
            </a:r>
            <a:r>
              <a:rPr lang="ru-RU" b="1" spc="-1" dirty="0">
                <a:solidFill>
                  <a:srgbClr val="002060"/>
                </a:solidFill>
              </a:rPr>
              <a:t>«</a:t>
            </a:r>
            <a:r>
              <a:rPr lang="ru-RU" b="1" spc="-1" dirty="0" err="1" smtClean="0">
                <a:solidFill>
                  <a:srgbClr val="002060"/>
                </a:solidFill>
              </a:rPr>
              <a:t>ДООспЦ</a:t>
            </a:r>
            <a:r>
              <a:rPr lang="ru-RU" b="1" spc="-1" dirty="0" smtClean="0">
                <a:solidFill>
                  <a:srgbClr val="002060"/>
                </a:solidFill>
              </a:rPr>
              <a:t>» открыты </a:t>
            </a:r>
            <a:r>
              <a:rPr lang="ru-RU" b="1" spc="-1" dirty="0">
                <a:solidFill>
                  <a:srgbClr val="002060"/>
                </a:solidFill>
              </a:rPr>
              <a:t>для сотрудничества и взаимодействия </a:t>
            </a:r>
            <a:endParaRPr lang="en-US" spc="-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u="sng" spc="-1" dirty="0" smtClean="0"/>
              <a:t>Наши контакты:</a:t>
            </a:r>
            <a:r>
              <a:rPr lang="ru-RU" spc="-1" dirty="0" smtClean="0"/>
              <a:t> </a:t>
            </a:r>
            <a:endParaRPr lang="en-US" spc="-1" dirty="0"/>
          </a:p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pc="-1" dirty="0" smtClean="0"/>
              <a:t>адрес:</a:t>
            </a:r>
            <a:r>
              <a:rPr lang="ru-RU" b="1" spc="-1" dirty="0" smtClean="0"/>
              <a:t> 600031</a:t>
            </a:r>
            <a:r>
              <a:rPr lang="ru-RU" b="1" spc="-1" dirty="0"/>
              <a:t>, г. Владимир, ул. Юбилейная, д. </a:t>
            </a:r>
            <a:r>
              <a:rPr lang="ru-RU" b="1" spc="-1" dirty="0" smtClean="0"/>
              <a:t>44 </a:t>
            </a:r>
          </a:p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pc="-1" dirty="0" smtClean="0"/>
              <a:t>тел</a:t>
            </a:r>
            <a:r>
              <a:rPr lang="ru-RU" spc="-1" dirty="0"/>
              <a:t>./факс: </a:t>
            </a:r>
            <a:r>
              <a:rPr lang="ru-RU" b="1" spc="-1" dirty="0"/>
              <a:t>77-97-06</a:t>
            </a:r>
            <a:endParaRPr lang="en-US" spc="-1" dirty="0"/>
          </a:p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pc="-1" dirty="0" smtClean="0"/>
              <a:t>сайт:</a:t>
            </a:r>
            <a:r>
              <a:rPr lang="ru-RU" b="1" spc="-1" dirty="0" smtClean="0"/>
              <a:t> </a:t>
            </a:r>
            <a:r>
              <a:rPr lang="en-US" spc="-1" dirty="0">
                <a:hlinkClick r:id="rId3"/>
              </a:rPr>
              <a:t>http://</a:t>
            </a:r>
            <a:r>
              <a:rPr lang="en-US" spc="-1" dirty="0" smtClean="0">
                <a:hlinkClick r:id="rId3"/>
              </a:rPr>
              <a:t>doospc.dop.obrazovanie33.ru</a:t>
            </a:r>
            <a:r>
              <a:rPr lang="ru-RU" spc="-1" dirty="0" smtClean="0"/>
              <a:t> </a:t>
            </a:r>
            <a:endParaRPr lang="en-US" spc="-1" dirty="0"/>
          </a:p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pc="-1" dirty="0"/>
              <a:t>e-mail</a:t>
            </a:r>
            <a:r>
              <a:rPr lang="ru-RU" spc="-1" dirty="0"/>
              <a:t>: </a:t>
            </a:r>
            <a:r>
              <a:rPr lang="en-US" spc="-1" dirty="0" smtClean="0">
                <a:hlinkClick r:id="rId4"/>
              </a:rPr>
              <a:t>dosp@vladedu.ru</a:t>
            </a:r>
            <a:r>
              <a:rPr lang="ru-RU" spc="-1" dirty="0" smtClean="0"/>
              <a:t> </a:t>
            </a:r>
            <a:endParaRPr lang="en-US" spc="-1" dirty="0"/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pc="-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u="sng" spc="-1" dirty="0"/>
              <a:t>Мы в </a:t>
            </a:r>
            <a:r>
              <a:rPr lang="ru-RU" u="sng" spc="-1" dirty="0" err="1"/>
              <a:t>соцсетях</a:t>
            </a:r>
            <a:r>
              <a:rPr lang="ru-RU" u="sng" spc="-1" dirty="0"/>
              <a:t>:</a:t>
            </a:r>
            <a:endParaRPr lang="en-US" spc="-1" dirty="0"/>
          </a:p>
          <a:p>
            <a:pPr marL="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b="1" spc="-1" dirty="0" err="1"/>
              <a:t>Вконтакте</a:t>
            </a:r>
            <a:r>
              <a:rPr lang="ru-RU" b="1" spc="-1" dirty="0"/>
              <a:t>:</a:t>
            </a:r>
            <a:r>
              <a:rPr lang="ru-RU" spc="-1" dirty="0"/>
              <a:t> </a:t>
            </a:r>
            <a:r>
              <a:rPr lang="en-US" spc="-1" dirty="0">
                <a:hlinkClick r:id="rId5"/>
              </a:rPr>
              <a:t>https://vk.com/doospc_vladimir/</a:t>
            </a:r>
            <a:endParaRPr lang="en-US" spc="-1" dirty="0"/>
          </a:p>
          <a:p>
            <a:pPr marL="0" lvl="0" indent="0">
              <a:spcBef>
                <a:spcPts val="281"/>
              </a:spcBef>
              <a:buNone/>
              <a:tabLst>
                <a:tab pos="0" algn="l"/>
              </a:tabLst>
            </a:pPr>
            <a:r>
              <a:rPr lang="ru-RU" spc="-1" dirty="0" err="1"/>
              <a:t>Телеграм</a:t>
            </a:r>
            <a:r>
              <a:rPr lang="ru-RU" spc="-1" dirty="0"/>
              <a:t>: </a:t>
            </a:r>
            <a:r>
              <a:rPr lang="en-US" spc="-1" dirty="0" smtClean="0">
                <a:solidFill>
                  <a:srgbClr val="002060"/>
                </a:solidFill>
                <a:hlinkClick r:id="rId6"/>
              </a:rPr>
              <a:t>https</a:t>
            </a:r>
            <a:r>
              <a:rPr lang="en-US" spc="-1" dirty="0">
                <a:solidFill>
                  <a:srgbClr val="002060"/>
                </a:solidFill>
                <a:hlinkClick r:id="rId6"/>
              </a:rPr>
              <a:t>://</a:t>
            </a:r>
            <a:r>
              <a:rPr lang="en-US" spc="-1" dirty="0" smtClean="0">
                <a:solidFill>
                  <a:srgbClr val="002060"/>
                </a:solidFill>
                <a:hlinkClick r:id="rId6"/>
              </a:rPr>
              <a:t>t.me/doospc33</a:t>
            </a:r>
            <a:r>
              <a:rPr lang="ru-RU" spc="-1" dirty="0" smtClean="0">
                <a:solidFill>
                  <a:srgbClr val="002060"/>
                </a:solidFill>
              </a:rPr>
              <a:t>    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" t="5442" r="4896" b="4309"/>
          <a:stretch/>
        </p:blipFill>
        <p:spPr>
          <a:xfrm>
            <a:off x="6256866" y="3471334"/>
            <a:ext cx="1676400" cy="168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83" y="398994"/>
            <a:ext cx="7406217" cy="837139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Мировая статистика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9" name="Google Shape;1537;g2a792c5019f_0_2469"/>
          <p:cNvSpPr txBox="1">
            <a:spLocks noGrp="1"/>
          </p:cNvSpPr>
          <p:nvPr>
            <p:ph idx="1"/>
          </p:nvPr>
        </p:nvSpPr>
        <p:spPr>
          <a:xfrm>
            <a:off x="876739" y="1518801"/>
            <a:ext cx="4431860" cy="164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800" b="1" dirty="0">
                <a:solidFill>
                  <a:srgbClr val="002060"/>
                </a:solidFill>
                <a:ea typeface="Lato"/>
                <a:cs typeface="Lato"/>
                <a:sym typeface="Lato"/>
              </a:rPr>
              <a:t>7</a:t>
            </a:r>
            <a:r>
              <a:rPr lang="en" sz="4800" b="1" i="0" u="none" strike="noStrike" cap="none" dirty="0">
                <a:solidFill>
                  <a:srgbClr val="002060"/>
                </a:solidFill>
                <a:ea typeface="Lato"/>
                <a:cs typeface="Lato"/>
                <a:sym typeface="Lato"/>
              </a:rPr>
              <a:t> – </a:t>
            </a:r>
            <a:r>
              <a:rPr lang="en" sz="4800" b="1" dirty="0">
                <a:solidFill>
                  <a:srgbClr val="002060"/>
                </a:solidFill>
                <a:ea typeface="Lato"/>
                <a:cs typeface="Lato"/>
                <a:sym typeface="Lato"/>
              </a:rPr>
              <a:t>7</a:t>
            </a:r>
            <a:r>
              <a:rPr lang="en" sz="4800" b="1" i="0" u="none" strike="noStrike" cap="none" dirty="0">
                <a:solidFill>
                  <a:srgbClr val="002060"/>
                </a:solidFill>
                <a:ea typeface="Lato"/>
                <a:cs typeface="Lato"/>
                <a:sym typeface="Lato"/>
              </a:rPr>
              <a:t>4 %</a:t>
            </a:r>
            <a:br>
              <a:rPr lang="en" sz="4800" b="1" i="0" u="none" strike="noStrike" cap="none" dirty="0">
                <a:solidFill>
                  <a:srgbClr val="002060"/>
                </a:solidFill>
                <a:ea typeface="Lato"/>
                <a:cs typeface="Lato"/>
                <a:sym typeface="Lato"/>
              </a:rPr>
            </a:br>
            <a:r>
              <a:rPr lang="en" sz="2000" b="1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количество жертв школьной травли</a:t>
            </a:r>
            <a:br>
              <a:rPr lang="en" sz="2000" b="1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</a:br>
            <a:r>
              <a:rPr lang="en" sz="2000" b="0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(от страны к стране</a:t>
            </a:r>
            <a:r>
              <a:rPr lang="en" sz="2000" b="0" i="0" u="none" strike="noStrike" cap="none" dirty="0" smtClean="0">
                <a:solidFill>
                  <a:schemeClr val="dk1"/>
                </a:solidFill>
                <a:ea typeface="Lato"/>
                <a:cs typeface="Lato"/>
                <a:sym typeface="Lato"/>
              </a:rPr>
              <a:t>)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ea typeface="Lato"/>
                <a:cs typeface="Lato"/>
                <a:sym typeface="Lato"/>
              </a:rPr>
              <a:t>.</a:t>
            </a:r>
            <a:endParaRPr sz="2000"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1" name="Google Shape;1535;g2a792c5019f_0_2469"/>
          <p:cNvSpPr txBox="1"/>
          <p:nvPr/>
        </p:nvSpPr>
        <p:spPr>
          <a:xfrm>
            <a:off x="902139" y="3402326"/>
            <a:ext cx="438105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400" b="1" dirty="0" smtClean="0">
                <a:solidFill>
                  <a:srgbClr val="002060"/>
                </a:solidFill>
                <a:ea typeface="Lato"/>
                <a:cs typeface="Lato"/>
                <a:sym typeface="Lato"/>
              </a:rPr>
              <a:t>! </a:t>
            </a:r>
            <a:r>
              <a:rPr lang="en" sz="2400" b="1" dirty="0" smtClean="0">
                <a:solidFill>
                  <a:srgbClr val="002060"/>
                </a:solidFill>
                <a:ea typeface="Lato"/>
                <a:cs typeface="Lato"/>
                <a:sym typeface="Lato"/>
              </a:rPr>
              <a:t>БУЛЛИНГ</a:t>
            </a:r>
            <a:r>
              <a:rPr lang="en" sz="2400" b="1" dirty="0" smtClean="0">
                <a:solidFill>
                  <a:schemeClr val="accent1"/>
                </a:solidFill>
                <a:ea typeface="Lato"/>
                <a:cs typeface="Lato"/>
                <a:sym typeface="Lato"/>
              </a:rPr>
              <a:t> </a:t>
            </a:r>
            <a:r>
              <a:rPr lang="en" sz="2400" b="1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- проблема мирового </a:t>
            </a:r>
            <a:r>
              <a:rPr lang="en" sz="2400" b="1" dirty="0" smtClean="0">
                <a:solidFill>
                  <a:schemeClr val="dk1"/>
                </a:solidFill>
                <a:ea typeface="Lato"/>
                <a:cs typeface="Lato"/>
                <a:sym typeface="Lato"/>
              </a:rPr>
              <a:t>масштаба</a:t>
            </a:r>
            <a:r>
              <a:rPr lang="ru-RU" sz="2400" b="1" dirty="0" smtClean="0">
                <a:solidFill>
                  <a:schemeClr val="dk1"/>
                </a:solidFill>
                <a:ea typeface="Lato"/>
                <a:cs typeface="Lato"/>
                <a:sym typeface="Lato"/>
              </a:rPr>
              <a:t> ! </a:t>
            </a:r>
            <a:endParaRPr sz="2400" b="1" dirty="0">
              <a:solidFill>
                <a:schemeClr val="dk1"/>
              </a:solidFill>
              <a:ea typeface="Lato"/>
              <a:cs typeface="Lato"/>
              <a:sym typeface="Lato"/>
            </a:endParaRPr>
          </a:p>
        </p:txBody>
      </p:sp>
      <p:pic>
        <p:nvPicPr>
          <p:cNvPr id="2050" name="Picture 2" descr="D:\Остапенко\04_ДвиЖ\БУллинг\Графика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3147" r="8109"/>
          <a:stretch/>
        </p:blipFill>
        <p:spPr bwMode="auto">
          <a:xfrm>
            <a:off x="5208274" y="2339524"/>
            <a:ext cx="3558126" cy="2744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Google Shape;1535;g2a792c5019f_0_2469"/>
          <p:cNvSpPr txBox="1"/>
          <p:nvPr/>
        </p:nvSpPr>
        <p:spPr>
          <a:xfrm>
            <a:off x="902138" y="4502844"/>
            <a:ext cx="4381059" cy="186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2400" b="1" i="0" u="none" strike="noStrike" cap="none" dirty="0" smtClean="0">
                <a:solidFill>
                  <a:schemeClr val="dk1"/>
                </a:solidFill>
                <a:ea typeface="Lato"/>
                <a:cs typeface="Lato"/>
                <a:sym typeface="Lato"/>
              </a:rPr>
              <a:t>Аналитика </a:t>
            </a:r>
            <a:r>
              <a:rPr lang="en" sz="2400" b="1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по странам показывает,</a:t>
            </a:r>
            <a:br>
              <a:rPr lang="en" sz="2400" b="1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</a:br>
            <a:r>
              <a:rPr lang="en" sz="2400" b="1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что </a:t>
            </a:r>
            <a:r>
              <a:rPr lang="en" sz="2400" b="1" i="0" u="none" strike="noStrike" cap="none" dirty="0">
                <a:solidFill>
                  <a:srgbClr val="002060"/>
                </a:solidFill>
                <a:ea typeface="Lato"/>
                <a:cs typeface="Lato"/>
                <a:sym typeface="Lato"/>
              </a:rPr>
              <a:t>наказание работает хуже,</a:t>
            </a:r>
            <a:br>
              <a:rPr lang="en" sz="2400" b="1" i="0" u="none" strike="noStrike" cap="none" dirty="0">
                <a:solidFill>
                  <a:srgbClr val="002060"/>
                </a:solidFill>
                <a:ea typeface="Lato"/>
                <a:cs typeface="Lato"/>
                <a:sym typeface="Lato"/>
              </a:rPr>
            </a:br>
            <a:r>
              <a:rPr lang="en" sz="2400" b="1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чем </a:t>
            </a:r>
            <a:r>
              <a:rPr lang="en" sz="2400" b="1" i="0" u="none" strike="noStrike" cap="none" dirty="0" smtClean="0">
                <a:solidFill>
                  <a:schemeClr val="dk1"/>
                </a:solidFill>
                <a:ea typeface="Lato"/>
                <a:cs typeface="Lato"/>
                <a:sym typeface="Lato"/>
              </a:rPr>
              <a:t>профилактика</a:t>
            </a:r>
            <a:r>
              <a:rPr lang="ru-RU" sz="2400" b="1" i="0" u="none" strike="noStrike" cap="none" dirty="0" smtClean="0">
                <a:solidFill>
                  <a:schemeClr val="dk1"/>
                </a:solidFill>
                <a:ea typeface="Lato"/>
                <a:cs typeface="Lato"/>
                <a:sym typeface="Lato"/>
              </a:rPr>
              <a:t>.</a:t>
            </a:r>
            <a:endParaRPr sz="2400" b="1" i="0" u="none" strike="noStrike" cap="none" dirty="0">
              <a:solidFill>
                <a:schemeClr val="dk1"/>
              </a:solidFill>
              <a:ea typeface="Lato"/>
              <a:cs typeface="Lato"/>
              <a:sym typeface="Lato"/>
            </a:endParaRPr>
          </a:p>
        </p:txBody>
      </p:sp>
      <p:pic>
        <p:nvPicPr>
          <p:cNvPr id="34" name="Picture 4" descr="D:\Остапенко\04_ДвиЖ\БУллинг\эмблема 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99" y="5939364"/>
            <a:ext cx="791741" cy="7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6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273" y="407461"/>
            <a:ext cx="5761127" cy="85407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Статистика РФ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Google Shape;1552;g2a792c5019f_0_1085"/>
          <p:cNvSpPr txBox="1"/>
          <p:nvPr/>
        </p:nvSpPr>
        <p:spPr>
          <a:xfrm>
            <a:off x="798875" y="1487318"/>
            <a:ext cx="3552992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buClr>
                <a:srgbClr val="000000"/>
              </a:buClr>
              <a:buSzPts val="1600"/>
            </a:pPr>
            <a:r>
              <a:rPr lang="ru-RU" sz="2800" b="1" dirty="0">
                <a:solidFill>
                  <a:srgbClr val="002060"/>
                </a:solidFill>
              </a:rPr>
              <a:t>70%</a:t>
            </a:r>
            <a:r>
              <a:rPr lang="ru-RU" sz="3600" dirty="0">
                <a:solidFill>
                  <a:schemeClr val="accent1"/>
                </a:solidFill>
              </a:rPr>
              <a:t> </a:t>
            </a:r>
            <a:r>
              <a:rPr lang="ru-RU" dirty="0" smtClean="0"/>
              <a:t>детей </a:t>
            </a:r>
            <a:r>
              <a:rPr lang="en" b="0" i="0" u="none" strike="noStrike" cap="none" dirty="0" smtClean="0">
                <a:solidFill>
                  <a:schemeClr val="dk1"/>
                </a:solidFill>
                <a:ea typeface="Lato"/>
                <a:cs typeface="Lato"/>
                <a:sym typeface="Lato"/>
              </a:rPr>
              <a:t>учатся </a:t>
            </a:r>
            <a:r>
              <a:rPr lang="en" b="0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в школах, где есть травля, </a:t>
            </a:r>
            <a:r>
              <a:rPr lang="en" sz="2800" b="1" i="0" u="none" strike="noStrike" cap="none" dirty="0">
                <a:solidFill>
                  <a:srgbClr val="002060"/>
                </a:solidFill>
                <a:ea typeface="Lato"/>
                <a:cs typeface="Lato"/>
                <a:sym typeface="Lato"/>
              </a:rPr>
              <a:t>жертвой</a:t>
            </a:r>
            <a:r>
              <a:rPr lang="en" b="1" i="0" u="none" strike="noStrike" cap="none" dirty="0">
                <a:solidFill>
                  <a:srgbClr val="002060"/>
                </a:solidFill>
                <a:ea typeface="Lato"/>
                <a:cs typeface="Lato"/>
                <a:sym typeface="Lato"/>
              </a:rPr>
              <a:t> </a:t>
            </a:r>
            <a:r>
              <a:rPr lang="en" b="0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становится </a:t>
            </a:r>
            <a:r>
              <a:rPr lang="en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каждый</a:t>
            </a:r>
            <a:r>
              <a:rPr lang="en" sz="2400" b="1" dirty="0">
                <a:solidFill>
                  <a:schemeClr val="accent1"/>
                </a:solidFill>
                <a:ea typeface="Lato"/>
                <a:cs typeface="Lato"/>
                <a:sym typeface="Lato"/>
              </a:rPr>
              <a:t> </a:t>
            </a:r>
            <a:r>
              <a:rPr lang="en" sz="2800" b="1" dirty="0">
                <a:solidFill>
                  <a:srgbClr val="002060"/>
                </a:solidFill>
                <a:ea typeface="Lato"/>
                <a:cs typeface="Lato"/>
                <a:sym typeface="Lato"/>
              </a:rPr>
              <a:t>2-3 </a:t>
            </a:r>
            <a:r>
              <a:rPr lang="en" sz="2800" b="1" dirty="0" smtClean="0">
                <a:solidFill>
                  <a:srgbClr val="002060"/>
                </a:solidFill>
                <a:ea typeface="Lato"/>
                <a:cs typeface="Lato"/>
                <a:sym typeface="Lato"/>
              </a:rPr>
              <a:t>ребенок</a:t>
            </a:r>
            <a:r>
              <a:rPr lang="ru-RU" sz="2800" b="1" dirty="0" smtClean="0">
                <a:solidFill>
                  <a:srgbClr val="002060"/>
                </a:solidFill>
                <a:ea typeface="Lato"/>
                <a:cs typeface="Lato"/>
                <a:sym typeface="Lato"/>
              </a:rPr>
              <a:t>.</a:t>
            </a:r>
            <a:r>
              <a:rPr lang="en" sz="2800" b="1" i="0" u="none" strike="noStrike" cap="none" dirty="0" smtClean="0">
                <a:solidFill>
                  <a:srgbClr val="002060"/>
                </a:solidFill>
                <a:ea typeface="Lato"/>
                <a:cs typeface="Lato"/>
                <a:sym typeface="Lato"/>
              </a:rPr>
              <a:t> </a:t>
            </a:r>
            <a:endParaRPr sz="2800" b="0" i="0" u="none" strike="noStrike" cap="none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Google Shape;1557;g2a792c5019f_0_1085"/>
          <p:cNvSpPr txBox="1"/>
          <p:nvPr/>
        </p:nvSpPr>
        <p:spPr>
          <a:xfrm>
            <a:off x="837349" y="4503272"/>
            <a:ext cx="4181025" cy="176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spcAft>
                <a:spcPts val="800"/>
              </a:spcAft>
              <a:buClr>
                <a:srgbClr val="000000"/>
              </a:buClr>
              <a:buSzPts val="1600"/>
            </a:pPr>
            <a:r>
              <a:rPr lang="ru-RU" sz="2400" b="1" dirty="0">
                <a:solidFill>
                  <a:srgbClr val="002060"/>
                </a:solidFill>
              </a:rPr>
              <a:t>Только 77% </a:t>
            </a:r>
            <a:r>
              <a:rPr lang="ru-RU" dirty="0" smtClean="0"/>
              <a:t>школьников </a:t>
            </a:r>
            <a:r>
              <a:rPr lang="en" b="0" i="0" u="none" strike="noStrike" cap="none" dirty="0" smtClean="0">
                <a:solidFill>
                  <a:schemeClr val="dk1"/>
                </a:solidFill>
                <a:ea typeface="Lato"/>
                <a:cs typeface="Lato"/>
                <a:sym typeface="Lato"/>
              </a:rPr>
              <a:t>согласились </a:t>
            </a:r>
            <a:r>
              <a:rPr lang="en" b="0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с утверждением «Я плохо себя чувствую, когда вижу,</a:t>
            </a:r>
            <a:r>
              <a:rPr lang="en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 </a:t>
            </a:r>
            <a:r>
              <a:rPr lang="en" b="0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как других учеников травят», </a:t>
            </a:r>
            <a:r>
              <a:rPr lang="en" b="0" i="0" u="none" strike="noStrike" cap="none" dirty="0">
                <a:solidFill>
                  <a:srgbClr val="002060"/>
                </a:solidFill>
                <a:ea typeface="Lato"/>
                <a:cs typeface="Lato"/>
                <a:sym typeface="Lato"/>
              </a:rPr>
              <a:t>против ~</a:t>
            </a:r>
            <a:r>
              <a:rPr lang="en" b="1" i="0" u="none" strike="noStrike" cap="none" dirty="0">
                <a:solidFill>
                  <a:srgbClr val="002060"/>
                </a:solidFill>
                <a:ea typeface="Lato"/>
                <a:cs typeface="Lato"/>
                <a:sym typeface="Lato"/>
              </a:rPr>
              <a:t>90</a:t>
            </a:r>
            <a:r>
              <a:rPr lang="en" b="0" i="0" u="none" strike="noStrike" cap="none" dirty="0">
                <a:solidFill>
                  <a:srgbClr val="002060"/>
                </a:solidFill>
                <a:ea typeface="Lato"/>
                <a:cs typeface="Lato"/>
                <a:sym typeface="Lato"/>
              </a:rPr>
              <a:t>% в среднем по другим </a:t>
            </a:r>
            <a:r>
              <a:rPr lang="en" b="0" i="0" u="none" strike="noStrike" cap="none" dirty="0" smtClean="0">
                <a:solidFill>
                  <a:srgbClr val="002060"/>
                </a:solidFill>
                <a:ea typeface="Lato"/>
                <a:cs typeface="Lato"/>
                <a:sym typeface="Lato"/>
              </a:rPr>
              <a:t>странам</a:t>
            </a:r>
            <a:r>
              <a:rPr lang="ru-RU" b="0" i="0" u="none" strike="noStrike" cap="none" dirty="0" smtClean="0">
                <a:solidFill>
                  <a:srgbClr val="002060"/>
                </a:solidFill>
                <a:ea typeface="Lato"/>
                <a:cs typeface="Lato"/>
                <a:sym typeface="Lato"/>
              </a:rPr>
              <a:t>.</a:t>
            </a:r>
            <a:r>
              <a:rPr lang="en" b="0" i="0" u="none" strike="noStrike" cap="none" dirty="0" smtClean="0">
                <a:solidFill>
                  <a:srgbClr val="002060"/>
                </a:solidFill>
                <a:ea typeface="Lato"/>
                <a:cs typeface="Lato"/>
                <a:sym typeface="Lato"/>
              </a:rPr>
              <a:t> </a:t>
            </a:r>
            <a:endParaRPr b="0" i="0" u="none" strike="noStrike" cap="none" dirty="0">
              <a:solidFill>
                <a:srgbClr val="002060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9" name="Google Shape;1553;g2a792c5019f_0_1085"/>
          <p:cNvSpPr txBox="1"/>
          <p:nvPr/>
        </p:nvSpPr>
        <p:spPr>
          <a:xfrm>
            <a:off x="5289715" y="1570999"/>
            <a:ext cx="3474892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Clr>
                <a:srgbClr val="000000"/>
              </a:buClr>
              <a:buSzPts val="1600"/>
            </a:pPr>
            <a:r>
              <a:rPr lang="ru-RU" dirty="0"/>
              <a:t>Каждые </a:t>
            </a:r>
            <a:r>
              <a:rPr lang="ru-RU" sz="2800" b="1" dirty="0" smtClean="0">
                <a:solidFill>
                  <a:srgbClr val="002060"/>
                </a:solidFill>
              </a:rPr>
              <a:t>5 </a:t>
            </a:r>
            <a:r>
              <a:rPr lang="ru-RU" sz="2800" b="1" dirty="0">
                <a:solidFill>
                  <a:srgbClr val="002060"/>
                </a:solidFill>
              </a:rPr>
              <a:t>лет </a:t>
            </a:r>
            <a:r>
              <a:rPr lang="en" b="0" i="0" u="none" strike="noStrike" cap="none" dirty="0" smtClean="0">
                <a:solidFill>
                  <a:schemeClr val="dk1"/>
                </a:solidFill>
                <a:ea typeface="Lato"/>
                <a:cs typeface="Lato"/>
                <a:sym typeface="Lato"/>
              </a:rPr>
              <a:t>кол-во </a:t>
            </a:r>
            <a:r>
              <a:rPr lang="en" b="0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обращений о насилии над детьми растет в</a:t>
            </a:r>
            <a:r>
              <a:rPr lang="en" b="0" i="0" u="none" strike="noStrike" cap="none" dirty="0">
                <a:solidFill>
                  <a:schemeClr val="accent1"/>
                </a:solidFill>
                <a:ea typeface="Lato"/>
                <a:cs typeface="Lato"/>
                <a:sym typeface="Lato"/>
              </a:rPr>
              <a:t> </a:t>
            </a:r>
            <a:r>
              <a:rPr lang="en" sz="2800" b="1" i="0" u="none" strike="noStrike" cap="none" dirty="0">
                <a:solidFill>
                  <a:srgbClr val="002060"/>
                </a:solidFill>
                <a:ea typeface="Lato"/>
                <a:cs typeface="Lato"/>
                <a:sym typeface="Lato"/>
              </a:rPr>
              <a:t>3,5</a:t>
            </a:r>
            <a:r>
              <a:rPr lang="en" b="0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 раза (начиная с 2010 года</a:t>
            </a:r>
            <a:r>
              <a:rPr lang="en" b="0" i="0" u="none" strike="noStrike" cap="none" dirty="0" smtClean="0">
                <a:solidFill>
                  <a:schemeClr val="dk1"/>
                </a:solidFill>
                <a:ea typeface="Lato"/>
                <a:cs typeface="Lato"/>
                <a:sym typeface="Lato"/>
              </a:rPr>
              <a:t>)</a:t>
            </a:r>
            <a:r>
              <a:rPr lang="ru-RU" b="0" i="0" u="none" strike="noStrike" cap="none" dirty="0" smtClean="0">
                <a:solidFill>
                  <a:schemeClr val="dk1"/>
                </a:solidFill>
                <a:ea typeface="Lato"/>
                <a:cs typeface="Lato"/>
                <a:sym typeface="Lato"/>
              </a:rPr>
              <a:t>.</a:t>
            </a:r>
            <a:endParaRPr b="0" i="0" u="none" strike="noStrike" cap="none" dirty="0">
              <a:solidFill>
                <a:schemeClr val="dk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10" name="Google Shape;1561;g2a792c5019f_0_1085"/>
          <p:cNvSpPr txBox="1">
            <a:spLocks/>
          </p:cNvSpPr>
          <p:nvPr/>
        </p:nvSpPr>
        <p:spPr>
          <a:xfrm>
            <a:off x="2927861" y="3434003"/>
            <a:ext cx="3447539" cy="9009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0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buSzPts val="3200"/>
            </a:pP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60%</a:t>
            </a: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учителей </a:t>
            </a:r>
            <a:r>
              <a:rPr lang="ru-RU" sz="2000" dirty="0">
                <a:latin typeface="+mn-lt"/>
                <a:ea typeface="Lato"/>
                <a:cs typeface="Lato"/>
                <a:sym typeface="Lato"/>
              </a:rPr>
              <a:t>не видят проблемы с </a:t>
            </a:r>
            <a:r>
              <a:rPr lang="ru-RU" sz="2000" dirty="0" err="1" smtClean="0">
                <a:latin typeface="+mn-lt"/>
                <a:ea typeface="Lato"/>
                <a:cs typeface="Lato"/>
                <a:sym typeface="Lato"/>
              </a:rPr>
              <a:t>буллингом</a:t>
            </a:r>
            <a:r>
              <a:rPr lang="ru-RU" sz="2000" dirty="0" smtClean="0">
                <a:latin typeface="+mn-lt"/>
                <a:ea typeface="Lato"/>
                <a:cs typeface="Lato"/>
                <a:sym typeface="Lato"/>
              </a:rPr>
              <a:t>.</a:t>
            </a:r>
            <a:endParaRPr lang="ru-RU" sz="2000" dirty="0" smtClean="0">
              <a:latin typeface="+mn-lt"/>
            </a:endParaRPr>
          </a:p>
        </p:txBody>
      </p:sp>
      <p:sp>
        <p:nvSpPr>
          <p:cNvPr id="11" name="Google Shape;1562;g2a792c5019f_0_1085"/>
          <p:cNvSpPr txBox="1">
            <a:spLocks/>
          </p:cNvSpPr>
          <p:nvPr/>
        </p:nvSpPr>
        <p:spPr>
          <a:xfrm>
            <a:off x="5757334" y="4882477"/>
            <a:ext cx="3115732" cy="7013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0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buSzPts val="3200"/>
            </a:pP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42%</a:t>
            </a:r>
            <a:r>
              <a:rPr lang="ru-RU" sz="2800" b="1" dirty="0" smtClean="0">
                <a:solidFill>
                  <a:srgbClr val="0F0C36"/>
                </a:solidFill>
                <a:latin typeface="+mn-lt"/>
              </a:rPr>
              <a:t> </a:t>
            </a:r>
            <a:r>
              <a:rPr lang="ru-RU" sz="1800" dirty="0" smtClean="0">
                <a:latin typeface="+mn-lt"/>
              </a:rPr>
              <a:t>родителей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ts val="3200"/>
            </a:pPr>
            <a:r>
              <a:rPr lang="ru-RU" sz="1800" dirty="0" smtClean="0">
                <a:latin typeface="+mn-lt"/>
                <a:ea typeface="Lato"/>
                <a:cs typeface="Lato"/>
                <a:sym typeface="Lato"/>
              </a:rPr>
              <a:t>не знают, что </a:t>
            </a:r>
            <a:r>
              <a:rPr lang="ru-RU" sz="2000" dirty="0" smtClean="0">
                <a:latin typeface="+mn-lt"/>
                <a:ea typeface="Lato"/>
                <a:cs typeface="Lato"/>
                <a:sym typeface="Lato"/>
              </a:rPr>
              <a:t>их</a:t>
            </a:r>
            <a:r>
              <a:rPr lang="ru-RU" sz="1800" dirty="0" smtClean="0">
                <a:latin typeface="+mn-lt"/>
                <a:ea typeface="Lato"/>
                <a:cs typeface="Lato"/>
                <a:sym typeface="Lato"/>
              </a:rPr>
              <a:t> детей травят.</a:t>
            </a:r>
            <a:endParaRPr lang="ru-RU" sz="1800" dirty="0">
              <a:latin typeface="+mn-lt"/>
              <a:ea typeface="Lato"/>
              <a:cs typeface="Lato"/>
              <a:sym typeface="Lato"/>
            </a:endParaRPr>
          </a:p>
        </p:txBody>
      </p:sp>
      <p:pic>
        <p:nvPicPr>
          <p:cNvPr id="13" name="Picture 4" descr="D:\Остапенко\04_ДвиЖ\БУллинг\эмблема без фон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99" y="5939364"/>
            <a:ext cx="791741" cy="7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Остапенко\04_ДвиЖ\БУллинг\Графика\1673492590_flomaster-club-p-ugadai-risunok-s-druzyami-krasivo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40" y="2991675"/>
            <a:ext cx="3459020" cy="3385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03" y="469297"/>
            <a:ext cx="7318994" cy="797889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Буллинг</a:t>
            </a:r>
            <a:r>
              <a:rPr lang="ru-RU" b="1" dirty="0" smtClean="0">
                <a:solidFill>
                  <a:srgbClr val="002060"/>
                </a:solidFill>
              </a:rPr>
              <a:t> – социальный феномен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Google Shape;1552;g2a792c5019f_0_1085"/>
          <p:cNvSpPr txBox="1"/>
          <p:nvPr/>
        </p:nvSpPr>
        <p:spPr>
          <a:xfrm>
            <a:off x="607149" y="1138894"/>
            <a:ext cx="7994982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Ведущая </a:t>
            </a:r>
            <a:r>
              <a:rPr lang="ru-RU" sz="2200" b="1" dirty="0">
                <a:solidFill>
                  <a:srgbClr val="002060"/>
                </a:solidFill>
              </a:rPr>
              <a:t>деятельность подростков – общение со сверстниками</a:t>
            </a:r>
            <a:r>
              <a:rPr lang="ru-RU" sz="2200" dirty="0"/>
              <a:t>, дружеское и приятельское общение. Относительно самостоятельной областью жизни в начале подросткового возраста является общение, осознанные эксперименты со своим отношением к другим людям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13" name="Google Shape;1552;g2a792c5019f_0_1085"/>
          <p:cNvSpPr txBox="1"/>
          <p:nvPr/>
        </p:nvSpPr>
        <p:spPr>
          <a:xfrm>
            <a:off x="4191000" y="3145279"/>
            <a:ext cx="4411131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200" dirty="0"/>
              <a:t>Речь идет о поиске друзей, выяснении отношений, конфликтах и примирениях, сменах </a:t>
            </a:r>
            <a:r>
              <a:rPr lang="ru-RU" sz="2200" dirty="0" smtClean="0"/>
              <a:t>компаний. </a:t>
            </a:r>
            <a:r>
              <a:rPr lang="ru-RU" sz="2200" b="1" dirty="0" smtClean="0">
                <a:solidFill>
                  <a:srgbClr val="002060"/>
                </a:solidFill>
              </a:rPr>
              <a:t>Главной </a:t>
            </a:r>
            <a:r>
              <a:rPr lang="ru-RU" sz="2200" b="1" dirty="0">
                <a:solidFill>
                  <a:srgbClr val="002060"/>
                </a:solidFill>
              </a:rPr>
              <a:t>потребностью периода является поиск своего места в обществе, желание стать значимым</a:t>
            </a:r>
            <a:r>
              <a:rPr lang="ru-RU" sz="2200" dirty="0"/>
              <a:t>. И все это реализуется в обществе сверстников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7" name="Picture 4" descr="D:\Остапенко\04_ДвиЖ\БУллинг\эмблема 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99" y="5939364"/>
            <a:ext cx="791741" cy="7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8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06" y="487894"/>
            <a:ext cx="7098860" cy="828673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Буллинг</a:t>
            </a:r>
            <a:r>
              <a:rPr lang="ru-RU" b="1" dirty="0">
                <a:solidFill>
                  <a:srgbClr val="002060"/>
                </a:solidFill>
              </a:rPr>
              <a:t> – социальный феномен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81000" y="1561121"/>
            <a:ext cx="4817533" cy="4343399"/>
          </a:xfrm>
        </p:spPr>
        <p:txBody>
          <a:bodyPr>
            <a:noAutofit/>
          </a:bodyPr>
          <a:lstStyle/>
          <a:p>
            <a:pPr marL="177800" indent="-177800" algn="just"/>
            <a:r>
              <a:rPr lang="ru-RU" sz="2000" dirty="0"/>
              <a:t>Сложность подросткового периода, помимо </a:t>
            </a:r>
            <a:r>
              <a:rPr lang="ru-RU" sz="2000" dirty="0" smtClean="0"/>
              <a:t>прочего, </a:t>
            </a:r>
            <a:r>
              <a:rPr lang="ru-RU" sz="2000" dirty="0"/>
              <a:t>заключается в том, что </a:t>
            </a:r>
            <a:r>
              <a:rPr lang="ru-RU" sz="2000" b="1" dirty="0">
                <a:solidFill>
                  <a:srgbClr val="002060"/>
                </a:solidFill>
              </a:rPr>
              <a:t>значимость общения преувеличивается в десятки раз</a:t>
            </a:r>
            <a:r>
              <a:rPr lang="ru-RU" sz="2000" dirty="0"/>
              <a:t>, по сравнению со взрослым </a:t>
            </a:r>
            <a:r>
              <a:rPr lang="ru-RU" sz="2000" dirty="0" smtClean="0"/>
              <a:t>возрастом.</a:t>
            </a:r>
          </a:p>
          <a:p>
            <a:pPr marL="177800" indent="-177800" algn="just"/>
            <a:r>
              <a:rPr lang="ru-RU" sz="2000" dirty="0" smtClean="0"/>
              <a:t>И </a:t>
            </a:r>
            <a:r>
              <a:rPr lang="ru-RU" sz="2000" dirty="0"/>
              <a:t>это </a:t>
            </a:r>
            <a:r>
              <a:rPr lang="ru-RU" sz="2000" b="1" dirty="0">
                <a:solidFill>
                  <a:srgbClr val="002060"/>
                </a:solidFill>
              </a:rPr>
              <a:t>социально-биологический феномен</a:t>
            </a:r>
            <a:r>
              <a:rPr lang="ru-RU" sz="2000" dirty="0"/>
              <a:t>, то есть на него почти не влияет воспитание</a:t>
            </a:r>
            <a:r>
              <a:rPr lang="ru-RU" sz="2000" dirty="0" smtClean="0"/>
              <a:t>.</a:t>
            </a:r>
          </a:p>
          <a:p>
            <a:pPr marL="177800" indent="-177800" algn="just"/>
            <a:r>
              <a:rPr lang="ru-RU" sz="2000" b="1" dirty="0" smtClean="0">
                <a:solidFill>
                  <a:srgbClr val="002060"/>
                </a:solidFill>
              </a:rPr>
              <a:t>Общение</a:t>
            </a:r>
            <a:r>
              <a:rPr lang="ru-RU" sz="2000" dirty="0" smtClean="0"/>
              <a:t>, ведущая </a:t>
            </a:r>
            <a:r>
              <a:rPr lang="ru-RU" sz="2000" dirty="0"/>
              <a:t>деятельность </a:t>
            </a:r>
            <a:r>
              <a:rPr lang="ru-RU" sz="2000" dirty="0" smtClean="0"/>
              <a:t>подросткового периода – такая </a:t>
            </a:r>
            <a:r>
              <a:rPr lang="ru-RU" sz="2000" dirty="0"/>
              <a:t>же </a:t>
            </a:r>
            <a:r>
              <a:rPr lang="ru-RU" sz="2000" b="1" dirty="0">
                <a:solidFill>
                  <a:srgbClr val="002060"/>
                </a:solidFill>
              </a:rPr>
              <a:t>инстинктивная программа</a:t>
            </a:r>
            <a:r>
              <a:rPr lang="ru-RU" sz="2000" dirty="0"/>
              <a:t> как желание хватать предметы у полугодовалого ребенка и стремление ходить у годовалого</a:t>
            </a:r>
            <a:r>
              <a:rPr lang="ru-RU" sz="2000" dirty="0" smtClean="0"/>
              <a:t>.</a:t>
            </a:r>
          </a:p>
        </p:txBody>
      </p:sp>
      <p:pic>
        <p:nvPicPr>
          <p:cNvPr id="4098" name="Picture 2" descr="D:\Остапенко\04_ДвиЖ\БУллинг\Графика\shkol_naya_for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33" y="2319338"/>
            <a:ext cx="3535892" cy="2826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Остапенко\04_ДвиЖ\БУллинг\эмблема 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99" y="5939364"/>
            <a:ext cx="791741" cy="7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8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Остапенко\04_ДвиЖ\БУллинг\Графика\1673590607_flomaster-club-p-chelovek-za-partoi-risunok-pinterest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34" y="1938267"/>
            <a:ext cx="3172265" cy="3278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68" y="456746"/>
            <a:ext cx="7141193" cy="846364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002060"/>
                </a:solidFill>
              </a:rPr>
              <a:t>Буллинг</a:t>
            </a:r>
            <a:r>
              <a:rPr lang="ru-RU" sz="4000" b="1" dirty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в школьной среде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2468" y="1303110"/>
            <a:ext cx="50097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Школьный </a:t>
            </a:r>
            <a:r>
              <a:rPr lang="ru-RU" sz="2000" b="1" dirty="0">
                <a:solidFill>
                  <a:srgbClr val="002060"/>
                </a:solidFill>
              </a:rPr>
              <a:t>класс </a:t>
            </a:r>
            <a:r>
              <a:rPr lang="ru-RU" sz="2000" dirty="0"/>
              <a:t>как группа имеет характерные особенности. Это, во-первых</a:t>
            </a:r>
            <a:r>
              <a:rPr lang="ru-RU" sz="2000" dirty="0" smtClean="0"/>
              <a:t>, </a:t>
            </a:r>
            <a:r>
              <a:rPr lang="ru-RU" sz="2000" b="1" dirty="0" smtClean="0">
                <a:solidFill>
                  <a:srgbClr val="002060"/>
                </a:solidFill>
              </a:rPr>
              <a:t>группа</a:t>
            </a:r>
            <a:r>
              <a:rPr lang="ru-RU" sz="2000" b="1" dirty="0">
                <a:solidFill>
                  <a:srgbClr val="002060"/>
                </a:solidFill>
              </a:rPr>
              <a:t>, созданная «сверху»</a:t>
            </a:r>
            <a:r>
              <a:rPr lang="ru-RU" sz="2000" dirty="0"/>
              <a:t>: дети не выбирали быть друг с другом, их так распределили для удобства процесса обучения. </a:t>
            </a:r>
            <a:endParaRPr lang="ru-RU" sz="2000" dirty="0" smtClean="0"/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Во-вторых</a:t>
            </a:r>
            <a:r>
              <a:rPr lang="ru-RU" sz="2000" dirty="0"/>
              <a:t>, </a:t>
            </a:r>
            <a:r>
              <a:rPr lang="ru-RU" sz="2000" b="1" dirty="0">
                <a:solidFill>
                  <a:srgbClr val="002060"/>
                </a:solidFill>
              </a:rPr>
              <a:t>это группа, не имеющая </a:t>
            </a:r>
            <a:r>
              <a:rPr lang="ru-RU" sz="2000" b="1" dirty="0" smtClean="0">
                <a:solidFill>
                  <a:srgbClr val="002060"/>
                </a:solidFill>
              </a:rPr>
              <a:t>общей позитивной </a:t>
            </a:r>
            <a:r>
              <a:rPr lang="ru-RU" sz="2000" b="1" dirty="0">
                <a:solidFill>
                  <a:srgbClr val="002060"/>
                </a:solidFill>
              </a:rPr>
              <a:t>цели</a:t>
            </a:r>
            <a:r>
              <a:rPr lang="ru-RU" sz="2000" dirty="0"/>
              <a:t>. </a:t>
            </a:r>
            <a:endParaRPr lang="ru-RU" sz="2000" dirty="0" smtClean="0"/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Группа</a:t>
            </a:r>
            <a:r>
              <a:rPr lang="ru-RU" sz="2000" dirty="0"/>
              <a:t>, которая не выбирала быть вместе и у которой нет общей позитивной цели, – то есть обычный школьный класс – </a:t>
            </a:r>
            <a:r>
              <a:rPr lang="ru-RU" sz="2000" b="1" dirty="0">
                <a:solidFill>
                  <a:srgbClr val="002060"/>
                </a:solidFill>
              </a:rPr>
              <a:t>испытывает внутренний конфликт: есть потребность в сплоченности, а повода для сплочения нет.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000" dirty="0"/>
              <a:t>Рано или поздно такая группа «откроет» для себя травлю. </a:t>
            </a:r>
          </a:p>
        </p:txBody>
      </p:sp>
      <p:pic>
        <p:nvPicPr>
          <p:cNvPr id="6" name="Picture 4" descr="D:\Остапенко\04_ДвиЖ\БУллинг\эмблема 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99" y="5939364"/>
            <a:ext cx="791741" cy="7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2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Остапенко\04_ДвиЖ\БУллинг\Графика\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t="6983" r="8467" b="5868"/>
          <a:stretch/>
        </p:blipFill>
        <p:spPr bwMode="auto">
          <a:xfrm>
            <a:off x="2664264" y="3635506"/>
            <a:ext cx="4171951" cy="2803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006" y="434985"/>
            <a:ext cx="6413060" cy="9048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Психофизиология буллинга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" y="1449925"/>
            <a:ext cx="79343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Оказывается</a:t>
            </a:r>
            <a:r>
              <a:rPr lang="ru-RU" sz="2400" dirty="0"/>
              <a:t>, можно </a:t>
            </a:r>
            <a:r>
              <a:rPr lang="ru-RU" sz="2400" b="1" dirty="0">
                <a:solidFill>
                  <a:srgbClr val="002060"/>
                </a:solidFill>
              </a:rPr>
              <a:t>сплотиться ПРОТИВ кого-то</a:t>
            </a:r>
            <a:r>
              <a:rPr lang="ru-RU" sz="2400" dirty="0"/>
              <a:t>, и, </a:t>
            </a:r>
            <a:r>
              <a:rPr lang="ru-RU" sz="2400" dirty="0" smtClean="0"/>
              <a:t>издеваясь над ним</a:t>
            </a:r>
            <a:r>
              <a:rPr lang="ru-RU" sz="2400" dirty="0"/>
              <a:t>, </a:t>
            </a:r>
            <a:r>
              <a:rPr lang="ru-RU" sz="2400" b="1" dirty="0">
                <a:solidFill>
                  <a:srgbClr val="002060"/>
                </a:solidFill>
              </a:rPr>
              <a:t>почувствовать единство</a:t>
            </a:r>
            <a:r>
              <a:rPr lang="ru-RU" sz="2400" dirty="0"/>
              <a:t>, </a:t>
            </a:r>
            <a:r>
              <a:rPr lang="ru-RU" sz="2400" b="1" dirty="0">
                <a:solidFill>
                  <a:srgbClr val="002060"/>
                </a:solidFill>
              </a:rPr>
              <a:t>принадлежность</a:t>
            </a:r>
            <a:r>
              <a:rPr lang="ru-RU" sz="2400" dirty="0"/>
              <a:t>, чего и требуют задачи возраста</a:t>
            </a:r>
            <a:r>
              <a:rPr lang="ru-RU" sz="2400" dirty="0" smtClean="0"/>
              <a:t>. 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Участников </a:t>
            </a:r>
            <a:r>
              <a:rPr lang="ru-RU" sz="2400" dirty="0"/>
              <a:t>травли охватывают особое </a:t>
            </a:r>
            <a:r>
              <a:rPr lang="ru-RU" sz="2400" b="1" dirty="0">
                <a:solidFill>
                  <a:srgbClr val="002060"/>
                </a:solidFill>
              </a:rPr>
              <a:t>упоение, удаль, веселье, </a:t>
            </a:r>
            <a:r>
              <a:rPr lang="ru-RU" sz="2400" b="1" dirty="0" smtClean="0">
                <a:solidFill>
                  <a:srgbClr val="002060"/>
                </a:solidFill>
              </a:rPr>
              <a:t>эйфория</a:t>
            </a:r>
            <a:r>
              <a:rPr lang="ru-RU" sz="2400" dirty="0" smtClean="0"/>
              <a:t>. Потому что </a:t>
            </a:r>
            <a:r>
              <a:rPr lang="ru-RU" sz="2400" b="1" dirty="0" smtClean="0">
                <a:solidFill>
                  <a:srgbClr val="002060"/>
                </a:solidFill>
              </a:rPr>
              <a:t>они – вместе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Picture 4" descr="D:\Остапенко\04_ДвиЖ\БУллинг\эмблема 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99" y="5939364"/>
            <a:ext cx="791741" cy="7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Остапенко\04_ДвиЖ\БУллинг\Графика\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4" t="12519" r="16889" b="9407"/>
          <a:stretch/>
        </p:blipFill>
        <p:spPr bwMode="auto">
          <a:xfrm>
            <a:off x="2505072" y="2865024"/>
            <a:ext cx="3990977" cy="2423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228" y="503768"/>
            <a:ext cx="6413060" cy="7937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Психофизиология буллинга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5665" y="1304925"/>
            <a:ext cx="77897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Однажды </a:t>
            </a:r>
            <a:r>
              <a:rPr lang="ru-RU" sz="2200" dirty="0"/>
              <a:t>испытав это чувство, </a:t>
            </a:r>
            <a:r>
              <a:rPr lang="ru-RU" sz="2200" b="1" dirty="0">
                <a:solidFill>
                  <a:srgbClr val="002060"/>
                </a:solidFill>
              </a:rPr>
              <a:t>хочется повторить</a:t>
            </a:r>
            <a:r>
              <a:rPr lang="ru-RU" sz="2200" dirty="0"/>
              <a:t> его снова и снова</a:t>
            </a:r>
            <a:r>
              <a:rPr lang="ru-RU" sz="2200" dirty="0" smtClean="0"/>
              <a:t>. </a:t>
            </a: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200" dirty="0" smtClean="0"/>
              <a:t>И </a:t>
            </a:r>
            <a:r>
              <a:rPr lang="ru-RU" sz="2200" b="1" dirty="0">
                <a:solidFill>
                  <a:srgbClr val="002060"/>
                </a:solidFill>
              </a:rPr>
              <a:t>остановиться очень сложно </a:t>
            </a:r>
            <a:r>
              <a:rPr lang="ru-RU" sz="2200" dirty="0"/>
              <a:t>и </a:t>
            </a:r>
            <a:r>
              <a:rPr lang="ru-RU" sz="2200" dirty="0" smtClean="0"/>
              <a:t>страшно.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8588" y="5288117"/>
            <a:ext cx="7683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Чем больше ребенок не уверен </a:t>
            </a:r>
            <a:r>
              <a:rPr lang="ru-RU" sz="2000" dirty="0"/>
              <a:t>в себе, чем больше </a:t>
            </a:r>
            <a:r>
              <a:rPr lang="ru-RU" sz="2000" b="1" dirty="0">
                <a:solidFill>
                  <a:srgbClr val="002060"/>
                </a:solidFill>
              </a:rPr>
              <a:t>зависит от оценки окружающих</a:t>
            </a:r>
            <a:r>
              <a:rPr lang="ru-RU" sz="2000" dirty="0"/>
              <a:t>, </a:t>
            </a:r>
            <a:r>
              <a:rPr lang="ru-RU" sz="2000" dirty="0" smtClean="0"/>
              <a:t>тем более</a:t>
            </a:r>
            <a:r>
              <a:rPr lang="ru-RU" sz="2000" dirty="0"/>
              <a:t> </a:t>
            </a:r>
            <a:r>
              <a:rPr lang="ru-RU" sz="2000" dirty="0" smtClean="0"/>
              <a:t>вероятно</a:t>
            </a:r>
            <a:r>
              <a:rPr lang="ru-RU" sz="2000" dirty="0"/>
              <a:t>, что он будет активно </a:t>
            </a:r>
            <a:r>
              <a:rPr lang="ru-RU" sz="2000" b="1" dirty="0">
                <a:solidFill>
                  <a:srgbClr val="002060"/>
                </a:solidFill>
              </a:rPr>
              <a:t>участвовать в травле</a:t>
            </a:r>
            <a:r>
              <a:rPr lang="ru-RU" sz="2000" dirty="0"/>
              <a:t> в </a:t>
            </a:r>
            <a:r>
              <a:rPr lang="ru-RU" sz="2000" dirty="0" smtClean="0"/>
              <a:t>роли «массовки».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8900" y="2434137"/>
            <a:ext cx="76832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rgbClr val="FF0000"/>
                </a:solidFill>
              </a:rPr>
              <a:t>А почему так?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9" name="Picture 4" descr="D:\Остапенко\04_ДвиЖ\БУллинг\эмблема 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99" y="5939364"/>
            <a:ext cx="791741" cy="7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8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Остапенко\04_ДвиЖ\БУллинг\Графика\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1" y="1970252"/>
            <a:ext cx="4736232" cy="3157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406" y="479427"/>
            <a:ext cx="6413060" cy="78293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Психофизиология буллинга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0575" y="1262366"/>
            <a:ext cx="8086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ru-RU" sz="2000" dirty="0"/>
              <a:t>Отвержение группой, </a:t>
            </a:r>
            <a:r>
              <a:rPr lang="ru-RU" sz="2000" b="1" dirty="0">
                <a:solidFill>
                  <a:srgbClr val="002060"/>
                </a:solidFill>
              </a:rPr>
              <a:t>изгнание</a:t>
            </a:r>
            <a:r>
              <a:rPr lang="ru-RU" sz="2000" dirty="0"/>
              <a:t> из группы на протяжении многих сотен тысяч лет означало </a:t>
            </a:r>
            <a:r>
              <a:rPr lang="ru-RU" sz="2000" b="1" dirty="0">
                <a:solidFill>
                  <a:srgbClr val="002060"/>
                </a:solidFill>
              </a:rPr>
              <a:t>неминуемую смерть</a:t>
            </a:r>
            <a:r>
              <a:rPr lang="ru-RU" sz="2000" dirty="0"/>
              <a:t>. </a:t>
            </a: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90575" y="4852938"/>
            <a:ext cx="7972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ru-RU" sz="2000" dirty="0"/>
              <a:t>Поэтому, оказываясь </a:t>
            </a:r>
            <a:r>
              <a:rPr lang="ru-RU" sz="2000" b="1" dirty="0">
                <a:solidFill>
                  <a:srgbClr val="002060"/>
                </a:solidFill>
              </a:rPr>
              <a:t>в ситуации травли</a:t>
            </a:r>
            <a:r>
              <a:rPr lang="ru-RU" sz="2000" dirty="0"/>
              <a:t>, мы испытываем </a:t>
            </a:r>
            <a:r>
              <a:rPr lang="ru-RU" sz="2000" b="1" dirty="0">
                <a:solidFill>
                  <a:srgbClr val="002060"/>
                </a:solidFill>
              </a:rPr>
              <a:t>сильнейший стресс</a:t>
            </a:r>
            <a:r>
              <a:rPr lang="ru-RU" sz="2000" dirty="0"/>
              <a:t>, витальный </a:t>
            </a:r>
            <a:r>
              <a:rPr lang="ru-RU" sz="2000" b="1" dirty="0">
                <a:solidFill>
                  <a:srgbClr val="002060"/>
                </a:solidFill>
              </a:rPr>
              <a:t>(связанный с угрозой жизни) ужас</a:t>
            </a:r>
            <a:r>
              <a:rPr lang="ru-RU" sz="2000" dirty="0"/>
              <a:t>, даже если </a:t>
            </a:r>
            <a:r>
              <a:rPr lang="ru-RU" sz="2000" dirty="0" smtClean="0"/>
              <a:t>разумом понимаем</a:t>
            </a:r>
            <a:r>
              <a:rPr lang="ru-RU" sz="2000" dirty="0"/>
              <a:t>, что сейчас наше выживание от отношения к нам группы настолько не зависит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8" name="Picture 4" descr="D:\Остапенко\04_ДвиЖ\БУллинг\эмблема 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99" y="5939364"/>
            <a:ext cx="791741" cy="7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967</Words>
  <Application>Microsoft Office PowerPoint</Application>
  <PresentationFormat>Экран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Социальный механизм буллинга и его динамика</vt:lpstr>
      <vt:lpstr>Мировая статистика</vt:lpstr>
      <vt:lpstr>Статистика РФ</vt:lpstr>
      <vt:lpstr>Буллинг – социальный феномен</vt:lpstr>
      <vt:lpstr>Буллинг – социальный феномен</vt:lpstr>
      <vt:lpstr>Буллинг в школьной среде</vt:lpstr>
      <vt:lpstr>Психофизиология буллинга</vt:lpstr>
      <vt:lpstr>Психофизиология буллинга</vt:lpstr>
      <vt:lpstr>Психофизиология буллинга</vt:lpstr>
      <vt:lpstr>Участники травли</vt:lpstr>
      <vt:lpstr>Буллинг структура</vt:lpstr>
      <vt:lpstr>Буллинг структура</vt:lpstr>
      <vt:lpstr>Тенденции травли</vt:lpstr>
      <vt:lpstr>Последствия травли</vt:lpstr>
      <vt:lpstr>Как работать с травлей</vt:lpstr>
      <vt:lpstr>Как работать с травлей</vt:lpstr>
      <vt:lpstr>Профилактика травли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Владелец</cp:lastModifiedBy>
  <cp:revision>87</cp:revision>
  <dcterms:created xsi:type="dcterms:W3CDTF">2019-08-22T12:40:32Z</dcterms:created>
  <dcterms:modified xsi:type="dcterms:W3CDTF">2024-01-24T10:01:35Z</dcterms:modified>
</cp:coreProperties>
</file>